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5" r:id="rId3"/>
    <p:sldId id="266" r:id="rId4"/>
    <p:sldId id="268" r:id="rId5"/>
    <p:sldId id="270" r:id="rId6"/>
    <p:sldId id="271" r:id="rId7"/>
    <p:sldId id="256" r:id="rId8"/>
    <p:sldId id="272" r:id="rId9"/>
    <p:sldId id="282" r:id="rId10"/>
    <p:sldId id="300" r:id="rId11"/>
    <p:sldId id="286" r:id="rId12"/>
    <p:sldId id="287" r:id="rId13"/>
    <p:sldId id="288" r:id="rId14"/>
    <p:sldId id="289" r:id="rId15"/>
    <p:sldId id="293" r:id="rId16"/>
    <p:sldId id="295" r:id="rId17"/>
    <p:sldId id="296" r:id="rId18"/>
    <p:sldId id="297" r:id="rId19"/>
    <p:sldId id="290" r:id="rId20"/>
    <p:sldId id="298" r:id="rId21"/>
    <p:sldId id="299" r:id="rId22"/>
    <p:sldId id="301" r:id="rId23"/>
    <p:sldId id="292" r:id="rId24"/>
    <p:sldId id="257" r:id="rId25"/>
    <p:sldId id="279" r:id="rId26"/>
    <p:sldId id="259" r:id="rId27"/>
    <p:sldId id="281" r:id="rId28"/>
  </p:sldIdLst>
  <p:sldSz cx="9144000" cy="6858000" type="screen4x3"/>
  <p:notesSz cx="6858000" cy="99472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01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023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617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6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7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152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152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21530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21531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21532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39D1D7B-994E-47F0-BE59-13148B1A3122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98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FA5990-A2E9-426F-83B3-696B62362D9F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74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C885D7-CBCA-4422-8286-AF56D7234870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24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7BF0DE-965A-409D-8884-1D13521BC60F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9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AD70E3-D9F1-4F9B-A9BE-C35680CFED83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32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26CE74-8139-48BC-B4C3-30C7190C55D2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31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2E608C-E27A-43B5-98A6-3619F511CBC0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30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29FBE2-6A4D-4B7E-8044-627EF820619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9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460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3475CA-0E8D-49B5-A5C8-41378116F08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12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890F40-6485-4042-9881-D0D1A989DD10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64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D69AA-3B80-4247-83A8-3F09ADE0E39A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4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071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489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74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9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23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193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32A22-B082-46A8-8114-7CE8B3DFFEB5}" type="datetimeFigureOut">
              <a:rPr lang="zh-TW" altLang="en-US" smtClean="0"/>
              <a:t>2018/1/22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30232-57B8-48DD-B3D7-B84906DA9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863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2048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8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8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8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8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8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8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0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0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0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0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050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050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2050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FFFFFF"/>
              </a:solidFill>
            </a:endParaRPr>
          </a:p>
        </p:txBody>
      </p:sp>
      <p:sp>
        <p:nvSpPr>
          <p:cNvPr id="2050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DED77F-FF8C-460A-A4FB-5384E7A416E7}" type="slidenum">
              <a:rPr lang="en-US" altLang="zh-TW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FFFFFF"/>
              </a:solidFill>
            </a:endParaRPr>
          </a:p>
        </p:txBody>
      </p:sp>
      <p:sp>
        <p:nvSpPr>
          <p:cNvPr id="2050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879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audio" Target="../media/audio12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-s_hj2_IHZ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reader theater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0" y="-29724"/>
            <a:ext cx="9155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827583" y="-29724"/>
            <a:ext cx="7772400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en-US" altLang="zh-TW" sz="6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What is </a:t>
            </a:r>
          </a:p>
          <a:p>
            <a:pPr>
              <a:lnSpc>
                <a:spcPts val="8000"/>
              </a:lnSpc>
            </a:pPr>
            <a:r>
              <a:rPr lang="en-US" altLang="zh-TW" sz="6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Reader Theater?</a:t>
            </a:r>
            <a:endParaRPr lang="zh-TW" altLang="en-US" sz="6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「reader theater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789040"/>
            <a:ext cx="4824536" cy="34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9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 smtClean="0">
                <a:ea typeface="新細明體" panose="02020500000000000000" pitchFamily="18" charset="-120"/>
              </a:rPr>
              <a:t>master</a:t>
            </a:r>
            <a:r>
              <a:rPr lang="zh-TW" altLang="en-US" sz="6300" dirty="0" smtClean="0">
                <a:ea typeface="新細明體" panose="02020500000000000000" pitchFamily="18" charset="-120"/>
              </a:rPr>
              <a:t>主人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anose="02020500000000000000" pitchFamily="18" charset="-120"/>
              </a:rPr>
              <a:t>the person who owns, cares for, and controls an animal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16386" name="Picture 2" descr="「pet and master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32111"/>
            <a:ext cx="6038168" cy="33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751294"/>
      </p:ext>
    </p:extLst>
  </p:cSld>
  <p:clrMapOvr>
    <a:masterClrMapping/>
  </p:clrMapOvr>
  <p:transition spd="slow">
    <p:push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>
                <a:ea typeface="新細明體" panose="02020500000000000000" pitchFamily="18" charset="-120"/>
              </a:rPr>
              <a:t>s</a:t>
            </a:r>
            <a:r>
              <a:rPr lang="en-US" altLang="zh-TW" sz="6300" dirty="0" smtClean="0">
                <a:ea typeface="新細明體" panose="02020500000000000000" pitchFamily="18" charset="-120"/>
              </a:rPr>
              <a:t>et out/set out</a:t>
            </a:r>
            <a:r>
              <a:rPr lang="zh-TW" altLang="en-US" sz="6300" dirty="0" smtClean="0">
                <a:ea typeface="新細明體" panose="02020500000000000000" pitchFamily="18" charset="-120"/>
              </a:rPr>
              <a:t>啟程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anose="02020500000000000000" pitchFamily="18" charset="-120"/>
              </a:rPr>
              <a:t>to start a journey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15362" name="Picture 2" descr="「to start a journey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34" y="2492896"/>
            <a:ext cx="744313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568849"/>
      </p:ext>
    </p:extLst>
  </p:cSld>
  <p:clrMapOvr>
    <a:masterClrMapping/>
  </p:clrMapOvr>
  <p:transition spd="slow">
    <p:zoom dir="in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>
                <a:ea typeface="新細明體" panose="02020500000000000000" pitchFamily="18" charset="-120"/>
              </a:rPr>
              <a:t>h</a:t>
            </a:r>
            <a:r>
              <a:rPr lang="en-US" altLang="zh-TW" sz="6300" dirty="0" smtClean="0">
                <a:ea typeface="新細明體" panose="02020500000000000000" pitchFamily="18" charset="-120"/>
              </a:rPr>
              <a:t>unting dog</a:t>
            </a:r>
            <a:r>
              <a:rPr lang="zh-TW" altLang="en-US" sz="6300" dirty="0" smtClean="0">
                <a:ea typeface="新細明體" panose="02020500000000000000" pitchFamily="18" charset="-120"/>
              </a:rPr>
              <a:t>獵犬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pic>
        <p:nvPicPr>
          <p:cNvPr id="14338" name="Picture 2" descr="「hunting dog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56" y="1772816"/>
            <a:ext cx="642568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27081"/>
      </p:ext>
    </p:extLst>
  </p:cSld>
  <p:clrMapOvr>
    <a:masterClrMapping/>
  </p:clrMapOvr>
  <p:transition spd="slow">
    <p:randomBa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>
                <a:ea typeface="新細明體" panose="02020500000000000000" pitchFamily="18" charset="-120"/>
              </a:rPr>
              <a:t>musicians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A person who sings, plays, or writes music.</a:t>
            </a:r>
          </a:p>
        </p:txBody>
      </p:sp>
      <p:pic>
        <p:nvPicPr>
          <p:cNvPr id="13314" name="Picture 2" descr="「musicians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1209"/>
            <a:ext cx="5328592" cy="382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510653"/>
      </p:ext>
    </p:extLst>
  </p:cSld>
  <p:clrMapOvr>
    <a:masterClrMapping/>
  </p:clrMapOvr>
  <p:transition spd="slow">
    <p:diamond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>
                <a:ea typeface="新細明體" panose="02020500000000000000" pitchFamily="18" charset="-120"/>
              </a:rPr>
              <a:t>o</a:t>
            </a:r>
            <a:r>
              <a:rPr lang="en-US" altLang="zh-TW" sz="6300" dirty="0" smtClean="0">
                <a:ea typeface="新細明體" panose="02020500000000000000" pitchFamily="18" charset="-120"/>
              </a:rPr>
              <a:t>n the way to…</a:t>
            </a:r>
            <a:br>
              <a:rPr lang="en-US" altLang="zh-TW" sz="6300" dirty="0" smtClean="0">
                <a:ea typeface="新細明體" panose="02020500000000000000" pitchFamily="18" charset="-120"/>
              </a:rPr>
            </a:br>
            <a:r>
              <a:rPr lang="zh-TW" altLang="en-US" sz="6300" dirty="0" smtClean="0">
                <a:ea typeface="新細明體" panose="02020500000000000000" pitchFamily="18" charset="-120"/>
              </a:rPr>
              <a:t>在往某地的路上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pic>
        <p:nvPicPr>
          <p:cNvPr id="9218" name="Picture 2" descr="「on the way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4864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39220"/>
      </p:ext>
    </p:extLst>
  </p:cSld>
  <p:clrMapOvr>
    <a:masterClrMapping/>
  </p:clrMapOvr>
  <p:transition spd="slow">
    <p:circle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 smtClean="0">
                <a:ea typeface="新細明體" panose="02020500000000000000" pitchFamily="18" charset="-120"/>
              </a:rPr>
              <a:t>rooster</a:t>
            </a:r>
            <a:r>
              <a:rPr lang="zh-TW" altLang="en-US" sz="6300" dirty="0" smtClean="0">
                <a:ea typeface="新細明體" panose="02020500000000000000" pitchFamily="18" charset="-120"/>
              </a:rPr>
              <a:t>公雞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824"/>
            <a:ext cx="8229600" cy="4530725"/>
          </a:xfrm>
        </p:spPr>
        <p:txBody>
          <a:bodyPr/>
          <a:lstStyle/>
          <a:p>
            <a:r>
              <a:rPr lang="en-US" altLang="zh-TW" dirty="0" smtClean="0">
                <a:ea typeface="新細明體" panose="02020500000000000000" pitchFamily="18" charset="-120"/>
              </a:rPr>
              <a:t>an adult male chicken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7170" name="Picture 2" descr="「rooster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5297016" cy="3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994566"/>
      </p:ext>
    </p:extLst>
  </p:cSld>
  <p:clrMapOvr>
    <a:masterClrMapping/>
  </p:clrMapOvr>
  <p:transition spd="slow">
    <p:push dir="r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>
                <a:ea typeface="新細明體" panose="02020500000000000000" pitchFamily="18" charset="-120"/>
              </a:rPr>
              <a:t>r</a:t>
            </a:r>
            <a:r>
              <a:rPr lang="en-US" altLang="zh-TW" sz="6300" dirty="0" smtClean="0">
                <a:ea typeface="新細明體" panose="02020500000000000000" pitchFamily="18" charset="-120"/>
              </a:rPr>
              <a:t>each</a:t>
            </a:r>
            <a:r>
              <a:rPr lang="zh-TW" altLang="en-US" sz="6300" dirty="0" smtClean="0">
                <a:ea typeface="新細明體" panose="02020500000000000000" pitchFamily="18" charset="-120"/>
              </a:rPr>
              <a:t>抵達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1531937"/>
            <a:ext cx="8229600" cy="4530725"/>
          </a:xfrm>
        </p:spPr>
        <p:txBody>
          <a:bodyPr/>
          <a:lstStyle/>
          <a:p>
            <a:r>
              <a:rPr lang="en-US" altLang="zh-TW" dirty="0" smtClean="0">
                <a:ea typeface="新細明體" panose="02020500000000000000" pitchFamily="18" charset="-120"/>
              </a:rPr>
              <a:t>to arrive at a place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6146" name="Picture 2" descr="「reach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91276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327232"/>
      </p:ext>
    </p:extLst>
  </p:cSld>
  <p:clrMapOvr>
    <a:masterClrMapping/>
  </p:clrMapOvr>
  <p:transition spd="slow">
    <p:wheel spokes="8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>
                <a:ea typeface="新細明體" panose="02020500000000000000" pitchFamily="18" charset="-120"/>
              </a:rPr>
              <a:t>m</a:t>
            </a:r>
            <a:r>
              <a:rPr lang="en-US" altLang="zh-TW" sz="6300" dirty="0" smtClean="0">
                <a:ea typeface="新細明體" panose="02020500000000000000" pitchFamily="18" charset="-120"/>
              </a:rPr>
              <a:t>eal</a:t>
            </a:r>
            <a:r>
              <a:rPr lang="zh-TW" altLang="en-US" sz="6300" dirty="0" smtClean="0">
                <a:ea typeface="新細明體" panose="02020500000000000000" pitchFamily="18" charset="-120"/>
              </a:rPr>
              <a:t>餐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anose="02020500000000000000" pitchFamily="18" charset="-120"/>
              </a:rPr>
              <a:t>an occasion when food is eaten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5122" name="Picture 2" descr="「meal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616624" cy="428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723784"/>
      </p:ext>
    </p:extLst>
  </p:cSld>
  <p:clrMapOvr>
    <a:masterClrMapping/>
  </p:clrMapOvr>
  <p:transition spd="slow">
    <p:plus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 smtClean="0">
                <a:ea typeface="新細明體" panose="02020500000000000000" pitchFamily="18" charset="-120"/>
              </a:rPr>
              <a:t>robbers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ea typeface="新細明體" panose="02020500000000000000" pitchFamily="18" charset="-120"/>
              </a:rPr>
              <a:t>People who rob or steal.</a:t>
            </a:r>
          </a:p>
        </p:txBody>
      </p:sp>
      <p:pic>
        <p:nvPicPr>
          <p:cNvPr id="8198" name="Picture 6" descr="MCj028743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4929188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203103"/>
      </p:ext>
    </p:extLst>
  </p:cSld>
  <p:clrMapOvr>
    <a:masterClrMapping/>
  </p:clrMapOvr>
  <p:transition spd="slow">
    <p:randomBar dir="vert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>
                <a:ea typeface="新細明體" panose="02020500000000000000" pitchFamily="18" charset="-120"/>
              </a:rPr>
              <a:t>d</a:t>
            </a:r>
            <a:r>
              <a:rPr lang="en-US" altLang="zh-TW" sz="6300" dirty="0" smtClean="0">
                <a:ea typeface="新細明體" panose="02020500000000000000" pitchFamily="18" charset="-120"/>
              </a:rPr>
              <a:t>iscuss</a:t>
            </a:r>
            <a:r>
              <a:rPr lang="zh-TW" altLang="en-US" sz="6300" dirty="0" smtClean="0">
                <a:ea typeface="新細明體" panose="02020500000000000000" pitchFamily="18" charset="-120"/>
              </a:rPr>
              <a:t>討論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zh-TW" dirty="0" smtClean="0">
                <a:ea typeface="新細明體" panose="02020500000000000000" pitchFamily="18" charset="-120"/>
              </a:rPr>
              <a:t>to talk about a subject with someone and tell each other your ideas or opinions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4098" name="Picture 2" descr="「discuss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12976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147241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400" y="404664"/>
            <a:ext cx="93610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latin typeface="Arial Rounded MT Bold" panose="020F0704030504030204" pitchFamily="34" charset="0"/>
              </a:rPr>
              <a:t>• 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It </a:t>
            </a:r>
            <a:r>
              <a:rPr lang="en-US" altLang="zh-TW" sz="3600" dirty="0">
                <a:latin typeface="Arial Rounded MT Bold" panose="020F0704030504030204" pitchFamily="34" charset="0"/>
              </a:rPr>
              <a:t>is a performance, usually an </a:t>
            </a:r>
            <a:r>
              <a:rPr lang="en-US" altLang="zh-TW" sz="36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adaptation of </a:t>
            </a:r>
            <a:r>
              <a:rPr lang="en-US" altLang="zh-TW" sz="3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an existing </a:t>
            </a:r>
            <a:r>
              <a:rPr lang="en-US" altLang="zh-TW" sz="36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literary </a:t>
            </a:r>
            <a:r>
              <a:rPr lang="en-US" altLang="zh-TW" sz="3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work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.</a:t>
            </a:r>
          </a:p>
          <a:p>
            <a:endParaRPr lang="en-US" altLang="zh-TW" sz="36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  <a:p>
            <a:r>
              <a:rPr lang="en-US" altLang="zh-TW" sz="3600" dirty="0">
                <a:latin typeface="Arial Rounded MT Bold" panose="020F0704030504030204" pitchFamily="34" charset="0"/>
              </a:rPr>
              <a:t>• Actors </a:t>
            </a:r>
            <a:r>
              <a:rPr lang="en-US" altLang="zh-TW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use their voices, facial expressions </a:t>
            </a:r>
            <a:r>
              <a:rPr lang="en-US" altLang="zh-TW" sz="3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and gestures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 </a:t>
            </a:r>
            <a:r>
              <a:rPr lang="en-US" altLang="zh-TW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 convey the image of the </a:t>
            </a:r>
            <a:r>
              <a:rPr lang="en-US" altLang="zh-TW" sz="3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scene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.</a:t>
            </a:r>
          </a:p>
          <a:p>
            <a:endParaRPr lang="en-US" altLang="zh-TW" sz="3600" dirty="0" smtClean="0">
              <a:latin typeface="Arial Rounded MT Bold" panose="020F0704030504030204" pitchFamily="34" charset="0"/>
            </a:endParaRPr>
          </a:p>
          <a:p>
            <a:r>
              <a:rPr lang="en-US" altLang="zh-TW" sz="3600" dirty="0" smtClean="0">
                <a:latin typeface="Arial Rounded MT Bold" panose="020F0704030504030204" pitchFamily="34" charset="0"/>
              </a:rPr>
              <a:t>• It’s </a:t>
            </a:r>
            <a:r>
              <a:rPr lang="en-US" altLang="zh-TW" sz="36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not ‘acted’ </a:t>
            </a:r>
            <a:r>
              <a:rPr lang="en-US" altLang="zh-TW" sz="3600" dirty="0">
                <a:latin typeface="Arial Rounded MT Bold" panose="020F0704030504030204" pitchFamily="34" charset="0"/>
              </a:rPr>
              <a:t>with 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physical movement.</a:t>
            </a:r>
          </a:p>
          <a:p>
            <a:endParaRPr lang="en-US" altLang="zh-TW" sz="3600" dirty="0">
              <a:latin typeface="Arial Rounded MT Bold" panose="020F0704030504030204" pitchFamily="34" charset="0"/>
            </a:endParaRPr>
          </a:p>
          <a:p>
            <a:r>
              <a:rPr lang="en-US" altLang="zh-TW" sz="3600" dirty="0">
                <a:latin typeface="Arial Rounded MT Bold" panose="020F0704030504030204" pitchFamily="34" charset="0"/>
              </a:rPr>
              <a:t>• Performers </a:t>
            </a:r>
            <a:r>
              <a:rPr lang="en-US" altLang="zh-TW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use </a:t>
            </a:r>
            <a:r>
              <a:rPr lang="en-US" altLang="zh-TW" sz="3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scripts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 </a:t>
            </a:r>
            <a:r>
              <a:rPr lang="en-US" altLang="zh-TW" sz="3600" dirty="0">
                <a:latin typeface="Arial Rounded MT Bold" panose="020F0704030504030204" pitchFamily="34" charset="0"/>
              </a:rPr>
              <a:t>as a 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guide.</a:t>
            </a:r>
            <a:endParaRPr lang="zh-TW" altLang="en-US" sz="3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 smtClean="0">
                <a:ea typeface="新細明體" panose="02020500000000000000" pitchFamily="18" charset="-120"/>
              </a:rPr>
              <a:t>come up with</a:t>
            </a:r>
            <a:r>
              <a:rPr lang="zh-TW" altLang="en-US" sz="6300" dirty="0" smtClean="0">
                <a:ea typeface="新細明體" panose="02020500000000000000" pitchFamily="18" charset="-120"/>
              </a:rPr>
              <a:t>想出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zh-TW" dirty="0" smtClean="0">
                <a:ea typeface="新細明體" panose="02020500000000000000" pitchFamily="18" charset="-120"/>
              </a:rPr>
              <a:t>to suggest or think of an idea or plan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3074" name="Picture 2" descr="「come up with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75398"/>
            <a:ext cx="5465619" cy="37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758291"/>
      </p:ext>
    </p:extLst>
  </p:cSld>
  <p:clrMapOvr>
    <a:masterClrMapping/>
  </p:clrMapOvr>
  <p:transition spd="slow">
    <p:wheel spokes="3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 dirty="0" smtClean="0">
                <a:ea typeface="新細明體" panose="02020500000000000000" pitchFamily="18" charset="-120"/>
              </a:rPr>
              <a:t>monster</a:t>
            </a:r>
            <a:endParaRPr lang="en-US" altLang="zh-TW" sz="6300" dirty="0">
              <a:ea typeface="新細明體" panose="02020500000000000000" pitchFamily="18" charset="-12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anose="02020500000000000000" pitchFamily="18" charset="-120"/>
              </a:rPr>
              <a:t>any imaginary frightening creature, especially one that is large and strange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21506" name="Picture 2" descr="「monster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6840760" cy="37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737156"/>
      </p:ext>
    </p:extLst>
  </p:cSld>
  <p:clrMapOvr>
    <a:masterClrMapping/>
  </p:clrMapOvr>
  <p:transition spd="slow">
    <p:randomBar dir="vert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300">
                <a:ea typeface="新細明體" panose="02020500000000000000" pitchFamily="18" charset="-120"/>
              </a:rPr>
              <a:t>partnership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when two or more people become partners and join together to share something. </a:t>
            </a:r>
          </a:p>
        </p:txBody>
      </p:sp>
      <p:pic>
        <p:nvPicPr>
          <p:cNvPr id="11269" name="Picture 5" descr="MCBD06682_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13100"/>
            <a:ext cx="5638800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11025"/>
      </p:ext>
    </p:extLst>
  </p:cSld>
  <p:clrMapOvr>
    <a:masterClrMapping/>
  </p:clrMapOvr>
  <p:transition spd="med">
    <p:blinds dir="vert"/>
    <p:sndAc>
      <p:stSnd>
        <p:snd r:embed="rId4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" fill="hold"/>
                                        <p:tgtEl>
                                          <p:spTgt spid="11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Comic Sans MS" pitchFamily="66" charset="0"/>
              </a:rPr>
              <a:t>Rules in RT’s competition</a:t>
            </a:r>
            <a:endParaRPr lang="zh-TW" altLang="en-US" b="1" dirty="0">
              <a:latin typeface="Comic Sans MS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2332" y="1556792"/>
            <a:ext cx="8939336" cy="4525963"/>
          </a:xfrm>
        </p:spPr>
        <p:txBody>
          <a:bodyPr>
            <a:noAutofit/>
          </a:bodyPr>
          <a:lstStyle/>
          <a:p>
            <a:pPr algn="ctr"/>
            <a:r>
              <a:rPr lang="en-US" altLang="zh-TW" sz="4800" dirty="0" smtClean="0"/>
              <a:t>1. </a:t>
            </a:r>
            <a:r>
              <a:rPr lang="zh-TW" altLang="en-US" sz="4800" dirty="0" smtClean="0"/>
              <a:t>發音</a:t>
            </a:r>
            <a:r>
              <a:rPr lang="en-US" altLang="zh-TW" sz="4800" dirty="0" smtClean="0"/>
              <a:t>&amp;</a:t>
            </a:r>
            <a:r>
              <a:rPr lang="zh-TW" altLang="en-US" sz="4800" dirty="0" smtClean="0"/>
              <a:t>語調</a:t>
            </a:r>
            <a:r>
              <a:rPr lang="en-US" altLang="zh-TW" sz="4800" dirty="0" smtClean="0"/>
              <a:t>&amp;</a:t>
            </a:r>
            <a:r>
              <a:rPr lang="zh-TW" altLang="en-US" sz="4800" dirty="0" smtClean="0"/>
              <a:t>流暢性</a:t>
            </a:r>
            <a:r>
              <a:rPr lang="en-US" altLang="zh-TW" sz="4800" dirty="0" smtClean="0"/>
              <a:t>:</a:t>
            </a:r>
            <a:r>
              <a:rPr lang="zh-TW" altLang="en-US" sz="4800" dirty="0" smtClean="0"/>
              <a:t> </a:t>
            </a:r>
            <a:r>
              <a:rPr lang="en-US" altLang="zh-TW" sz="4800" dirty="0" smtClean="0">
                <a:solidFill>
                  <a:srgbClr val="FF0000"/>
                </a:solidFill>
              </a:rPr>
              <a:t>55%</a:t>
            </a:r>
          </a:p>
          <a:p>
            <a:pPr algn="ctr"/>
            <a:r>
              <a:rPr lang="en-US" altLang="zh-TW" sz="4800" dirty="0" smtClean="0"/>
              <a:t>2.</a:t>
            </a:r>
            <a:r>
              <a:rPr lang="zh-TW" altLang="en-US" sz="4800" dirty="0" smtClean="0"/>
              <a:t>創意表現</a:t>
            </a:r>
            <a:r>
              <a:rPr lang="en-US" altLang="zh-TW" sz="4800" dirty="0" smtClean="0"/>
              <a:t>:</a:t>
            </a:r>
            <a:r>
              <a:rPr lang="en-US" altLang="zh-TW" sz="4800" dirty="0" smtClean="0">
                <a:solidFill>
                  <a:srgbClr val="FF0000"/>
                </a:solidFill>
              </a:rPr>
              <a:t>15%</a:t>
            </a:r>
            <a:r>
              <a:rPr lang="zh-TW" altLang="en-US" sz="4800" dirty="0" smtClean="0">
                <a:solidFill>
                  <a:srgbClr val="FF0000"/>
                </a:solidFill>
              </a:rPr>
              <a:t> 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僅</a:t>
            </a:r>
            <a:r>
              <a:rPr lang="zh-TW" altLang="en-US" sz="4800" b="1" dirty="0" smtClean="0">
                <a:solidFill>
                  <a:srgbClr val="0000FF"/>
                </a:solidFill>
              </a:rPr>
              <a:t>限聲音部分</a:t>
            </a:r>
            <a:r>
              <a:rPr lang="en-US" altLang="zh-TW" sz="4800" dirty="0" smtClean="0"/>
              <a:t>)</a:t>
            </a:r>
          </a:p>
          <a:p>
            <a:pPr algn="ctr"/>
            <a:r>
              <a:rPr lang="en-US" altLang="zh-TW" sz="4800" dirty="0" smtClean="0"/>
              <a:t>3.</a:t>
            </a:r>
            <a:r>
              <a:rPr lang="zh-TW" altLang="en-US" sz="4800" dirty="0" smtClean="0"/>
              <a:t>團隊合作</a:t>
            </a:r>
            <a:r>
              <a:rPr lang="en-US" altLang="zh-TW" sz="4800" dirty="0" smtClean="0"/>
              <a:t>:</a:t>
            </a:r>
            <a:r>
              <a:rPr lang="en-US" altLang="zh-TW" sz="4800" dirty="0" smtClean="0">
                <a:solidFill>
                  <a:srgbClr val="FF0000"/>
                </a:solidFill>
              </a:rPr>
              <a:t>20%</a:t>
            </a:r>
          </a:p>
          <a:p>
            <a:pPr algn="ctr"/>
            <a:r>
              <a:rPr lang="en-US" altLang="zh-TW" sz="4800" dirty="0"/>
              <a:t>4</a:t>
            </a:r>
            <a:r>
              <a:rPr lang="en-US" altLang="zh-TW" sz="4800" dirty="0" smtClean="0"/>
              <a:t>.</a:t>
            </a:r>
            <a:r>
              <a:rPr lang="zh-TW" altLang="en-US" sz="4800" dirty="0" smtClean="0"/>
              <a:t>上下台及觀賞秩序</a:t>
            </a:r>
            <a:r>
              <a:rPr lang="en-US" altLang="zh-TW" sz="4800" dirty="0" smtClean="0"/>
              <a:t>:</a:t>
            </a:r>
            <a:r>
              <a:rPr lang="en-US" altLang="zh-TW" sz="4800" dirty="0" smtClean="0">
                <a:solidFill>
                  <a:srgbClr val="FF0000"/>
                </a:solidFill>
              </a:rPr>
              <a:t>10</a:t>
            </a:r>
            <a:r>
              <a:rPr lang="zh-TW" altLang="en-US" sz="4800" dirty="0" smtClean="0">
                <a:solidFill>
                  <a:srgbClr val="FF0000"/>
                </a:solidFill>
              </a:rPr>
              <a:t> </a:t>
            </a:r>
            <a:r>
              <a:rPr lang="en-US" altLang="zh-TW" sz="4800" dirty="0" smtClean="0">
                <a:solidFill>
                  <a:srgbClr val="FF0000"/>
                </a:solidFill>
              </a:rPr>
              <a:t>%</a:t>
            </a:r>
          </a:p>
          <a:p>
            <a:pPr algn="ctr"/>
            <a:r>
              <a:rPr lang="en-US" altLang="zh-TW" sz="4800" dirty="0"/>
              <a:t>5</a:t>
            </a:r>
            <a:r>
              <a:rPr lang="en-US" altLang="zh-TW" sz="4800" dirty="0" smtClean="0"/>
              <a:t>.</a:t>
            </a:r>
            <a:r>
              <a:rPr lang="zh-TW" altLang="en-US" sz="4800" dirty="0" smtClean="0"/>
              <a:t>時間</a:t>
            </a:r>
            <a:r>
              <a:rPr lang="en-US" altLang="zh-TW" sz="4800" dirty="0" smtClean="0"/>
              <a:t>:</a:t>
            </a:r>
            <a:r>
              <a:rPr lang="zh-TW" altLang="en-US" sz="4800" dirty="0" smtClean="0"/>
              <a:t>每組限</a:t>
            </a:r>
            <a:r>
              <a:rPr lang="en-US" altLang="zh-TW" sz="4800" dirty="0" smtClean="0">
                <a:solidFill>
                  <a:srgbClr val="FF0000"/>
                </a:solidFill>
              </a:rPr>
              <a:t>3~5</a:t>
            </a:r>
            <a:r>
              <a:rPr lang="zh-TW" altLang="en-US" sz="4800" dirty="0" smtClean="0">
                <a:solidFill>
                  <a:srgbClr val="FF0000"/>
                </a:solidFill>
              </a:rPr>
              <a:t>分鐘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2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5721499"/>
          </a:xfrm>
        </p:spPr>
        <p:txBody>
          <a:bodyPr>
            <a:noAutofit/>
          </a:bodyPr>
          <a:lstStyle/>
          <a:p>
            <a:r>
              <a:rPr lang="zh-TW" altLang="en-US" sz="3600" dirty="0" smtClean="0"/>
              <a:t>日期</a:t>
            </a:r>
            <a:r>
              <a:rPr lang="en-US" altLang="zh-TW" sz="3600" dirty="0" smtClean="0"/>
              <a:t>:</a:t>
            </a:r>
            <a:r>
              <a:rPr lang="zh-TW" altLang="en-US" sz="3600" dirty="0" smtClean="0"/>
              <a:t> </a:t>
            </a:r>
            <a:r>
              <a:rPr lang="en-US" altLang="zh-TW" sz="3600" b="1" dirty="0" smtClean="0">
                <a:solidFill>
                  <a:srgbClr val="0000FF"/>
                </a:solidFill>
              </a:rPr>
              <a:t>3/27(</a:t>
            </a:r>
            <a:r>
              <a:rPr lang="zh-TW" altLang="en-US" sz="3600" b="1" dirty="0" smtClean="0">
                <a:solidFill>
                  <a:srgbClr val="0000FF"/>
                </a:solidFill>
              </a:rPr>
              <a:t>二</a:t>
            </a:r>
            <a:r>
              <a:rPr lang="en-US" altLang="zh-TW" sz="3600" b="1" dirty="0" smtClean="0">
                <a:solidFill>
                  <a:srgbClr val="0000FF"/>
                </a:solidFill>
              </a:rPr>
              <a:t>)</a:t>
            </a:r>
          </a:p>
          <a:p>
            <a:r>
              <a:rPr lang="zh-TW" altLang="en-US" sz="3600" dirty="0" smtClean="0"/>
              <a:t>地點</a:t>
            </a:r>
            <a:r>
              <a:rPr lang="en-US" altLang="zh-TW" sz="3600" dirty="0" smtClean="0"/>
              <a:t>:</a:t>
            </a:r>
            <a:r>
              <a:rPr lang="zh-TW" altLang="en-US" sz="3600" dirty="0" smtClean="0"/>
              <a:t>演藝廳</a:t>
            </a:r>
            <a:endParaRPr lang="en-US" altLang="zh-TW" sz="3600" dirty="0" smtClean="0"/>
          </a:p>
          <a:p>
            <a:r>
              <a:rPr lang="zh-TW" altLang="en-US" sz="3600" dirty="0" smtClean="0"/>
              <a:t>比賽時請</a:t>
            </a:r>
            <a:r>
              <a:rPr lang="zh-TW" altLang="en-US" sz="3600" b="1" dirty="0" smtClean="0">
                <a:solidFill>
                  <a:srgbClr val="0000FF"/>
                </a:solidFill>
              </a:rPr>
              <a:t>穿著班服</a:t>
            </a:r>
            <a:endParaRPr lang="en-US" altLang="zh-TW" sz="3600" b="1" dirty="0" smtClean="0">
              <a:solidFill>
                <a:srgbClr val="0000FF"/>
              </a:solidFill>
            </a:endParaRPr>
          </a:p>
          <a:p>
            <a:r>
              <a:rPr lang="zh-TW" altLang="en-US" sz="3600" b="1" dirty="0" smtClean="0">
                <a:solidFill>
                  <a:srgbClr val="0000FF"/>
                </a:solidFill>
              </a:rPr>
              <a:t>劇本裝入學生學習檔案中</a:t>
            </a:r>
            <a:r>
              <a:rPr lang="zh-TW" altLang="en-US" sz="3600" dirty="0" smtClean="0"/>
              <a:t>攜帶上台</a:t>
            </a:r>
            <a:endParaRPr lang="en-US" altLang="zh-TW" sz="3600" dirty="0" smtClean="0"/>
          </a:p>
          <a:p>
            <a:r>
              <a:rPr lang="zh-TW" altLang="en-US" sz="3600" b="1" dirty="0" smtClean="0">
                <a:solidFill>
                  <a:srgbClr val="FF0000"/>
                </a:solidFill>
              </a:rPr>
              <a:t>請勿準備任何佈景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道具或配樂，請無須編排具中角色之動作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非評分項目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)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。</a:t>
            </a:r>
            <a:endParaRPr lang="en-US" altLang="zh-TW" sz="3600" b="1" dirty="0" smtClean="0">
              <a:solidFill>
                <a:srgbClr val="FF0000"/>
              </a:solidFill>
            </a:endParaRPr>
          </a:p>
          <a:p>
            <a:r>
              <a:rPr lang="zh-TW" altLang="en-US" sz="3600" dirty="0"/>
              <a:t>市</a:t>
            </a:r>
            <a:r>
              <a:rPr lang="zh-TW" altLang="en-US" sz="3600" dirty="0" smtClean="0"/>
              <a:t>賽代表選手由評選小組擇優推選。</a:t>
            </a:r>
            <a:endParaRPr lang="en-US" altLang="zh-TW" sz="3600" dirty="0" smtClean="0"/>
          </a:p>
          <a:p>
            <a:r>
              <a:rPr lang="zh-TW" altLang="en-US" sz="3600" b="1" u="sng" dirty="0" smtClean="0">
                <a:solidFill>
                  <a:srgbClr val="7030A0"/>
                </a:solidFill>
              </a:rPr>
              <a:t>被選為代表選手須配合練習時間，若無法配合練習或態度不佳，指導老師可更換選手</a:t>
            </a:r>
            <a:r>
              <a:rPr lang="zh-TW" altLang="en-US" sz="3600" dirty="0" smtClean="0"/>
              <a:t>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2104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5400" dirty="0" smtClean="0">
                <a:latin typeface="Comic Sans MS" pitchFamily="66" charset="0"/>
              </a:rPr>
              <a:t>Roles</a:t>
            </a:r>
            <a:endParaRPr lang="zh-TW" altLang="en-US" sz="5400" dirty="0">
              <a:latin typeface="Comic Sans MS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dirty="0" smtClean="0">
                <a:solidFill>
                  <a:srgbClr val="0000FF"/>
                </a:solidFill>
                <a:latin typeface="Comic Sans MS" pitchFamily="66" charset="0"/>
              </a:rPr>
              <a:t>1. Narrators </a:t>
            </a:r>
          </a:p>
          <a:p>
            <a:pPr algn="ctr"/>
            <a:r>
              <a:rPr lang="en-US" altLang="zh-TW" sz="4800" dirty="0" smtClean="0">
                <a:solidFill>
                  <a:srgbClr val="0000FF"/>
                </a:solidFill>
                <a:latin typeface="Comic Sans MS" pitchFamily="66" charset="0"/>
              </a:rPr>
              <a:t>2. Donkey</a:t>
            </a:r>
          </a:p>
          <a:p>
            <a:pPr algn="ctr"/>
            <a:r>
              <a:rPr lang="en-US" altLang="zh-TW" sz="4800" dirty="0" smtClean="0">
                <a:solidFill>
                  <a:srgbClr val="0000FF"/>
                </a:solidFill>
                <a:latin typeface="Comic Sans MS" pitchFamily="66" charset="0"/>
              </a:rPr>
              <a:t>3. Dog</a:t>
            </a:r>
          </a:p>
          <a:p>
            <a:pPr algn="ctr"/>
            <a:r>
              <a:rPr lang="en-US" altLang="zh-TW" sz="4800" dirty="0" smtClean="0">
                <a:solidFill>
                  <a:srgbClr val="0000FF"/>
                </a:solidFill>
                <a:latin typeface="Comic Sans MS" pitchFamily="66" charset="0"/>
              </a:rPr>
              <a:t>4. Cat</a:t>
            </a:r>
          </a:p>
          <a:p>
            <a:pPr algn="ctr"/>
            <a:r>
              <a:rPr lang="en-US" altLang="zh-TW" sz="4800" dirty="0" smtClean="0">
                <a:solidFill>
                  <a:srgbClr val="0000FF"/>
                </a:solidFill>
                <a:latin typeface="Comic Sans MS" pitchFamily="66" charset="0"/>
              </a:rPr>
              <a:t>5. Rooster</a:t>
            </a:r>
          </a:p>
          <a:p>
            <a:pPr algn="ctr"/>
            <a:r>
              <a:rPr lang="en-US" altLang="zh-TW" sz="4800" dirty="0" smtClean="0">
                <a:solidFill>
                  <a:srgbClr val="0000FF"/>
                </a:solidFill>
                <a:latin typeface="Comic Sans MS" pitchFamily="66" charset="0"/>
              </a:rPr>
              <a:t>6. robbers</a:t>
            </a:r>
            <a:endParaRPr lang="en-US" altLang="zh-TW" sz="4000" dirty="0" smtClean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11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1143000"/>
          </a:xfrm>
        </p:spPr>
        <p:txBody>
          <a:bodyPr>
            <a:noAutofit/>
          </a:bodyPr>
          <a:lstStyle/>
          <a:p>
            <a:r>
              <a:rPr lang="en-US" altLang="zh-TW" sz="5400" dirty="0" smtClean="0"/>
              <a:t>Homework in winter vacation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31640"/>
            <a:ext cx="8229600" cy="5410944"/>
          </a:xfrm>
        </p:spPr>
        <p:txBody>
          <a:bodyPr>
            <a:normAutofit lnSpcReduction="10000"/>
          </a:bodyPr>
          <a:lstStyle/>
          <a:p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熟讀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RT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原劇本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完成兩頁學習單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想想自己適合什麼角色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想想台詞可做哪些聲音上的變化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加入一小段配樂或歌曲、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某句台詞適合的情緒表現</a:t>
            </a:r>
            <a:r>
              <a:rPr lang="en-US" altLang="zh-TW" sz="4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比賽前的每堂英文課都要帶劇本</a:t>
            </a:r>
            <a:endParaRPr lang="en-US" altLang="zh-TW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58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116632"/>
            <a:ext cx="8282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latin typeface="Arial Rounded MT Bold" panose="020F0704030504030204" pitchFamily="34" charset="0"/>
              </a:rPr>
              <a:t>How do we create a script?</a:t>
            </a:r>
            <a:endParaRPr lang="zh-TW" altLang="en-US" sz="4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4690" y="981771"/>
            <a:ext cx="87293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altLang="zh-TW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Select </a:t>
            </a:r>
            <a:r>
              <a:rPr lang="en-US" altLang="zh-TW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story</a:t>
            </a:r>
            <a:r>
              <a:rPr lang="en-US" altLang="zh-TW" sz="4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, text or scene you wish to </a:t>
            </a:r>
            <a:r>
              <a:rPr lang="en-US" altLang="zh-TW" sz="40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perform</a:t>
            </a:r>
          </a:p>
          <a:p>
            <a:pPr marL="742950" indent="-742950">
              <a:buAutoNum type="arabicPeriod"/>
            </a:pPr>
            <a:r>
              <a:rPr lang="en-US" altLang="zh-TW" sz="4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Decide who will </a:t>
            </a:r>
            <a:r>
              <a:rPr lang="en-US" altLang="zh-TW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play which character</a:t>
            </a:r>
            <a:r>
              <a:rPr lang="en-US" altLang="zh-TW" sz="4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 ~ remember to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      include </a:t>
            </a:r>
            <a:r>
              <a:rPr lang="en-US" altLang="zh-TW" sz="4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a </a:t>
            </a:r>
            <a:r>
              <a:rPr lang="en-US" altLang="zh-TW" sz="40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narrator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3. </a:t>
            </a:r>
            <a:r>
              <a:rPr lang="en-US" altLang="zh-TW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All members </a:t>
            </a:r>
            <a:r>
              <a:rPr lang="en-US" altLang="zh-TW" sz="4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of the group </a:t>
            </a:r>
            <a:r>
              <a:rPr lang="en-US" altLang="zh-TW" sz="40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must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   speak</a:t>
            </a:r>
            <a:endParaRPr lang="zh-TW" altLang="en-US" sz="40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「watch ou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97151"/>
            <a:ext cx="3456384" cy="20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do no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815916" cy="212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2924944"/>
            <a:ext cx="90730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latin typeface="Arial Rounded MT Bold" panose="020F0704030504030204" pitchFamily="34" charset="0"/>
              </a:rPr>
              <a:t>• Long speeches</a:t>
            </a:r>
          </a:p>
          <a:p>
            <a:r>
              <a:rPr lang="en-US" altLang="zh-TW" sz="3600" dirty="0">
                <a:latin typeface="Arial Rounded MT Bold" panose="020F0704030504030204" pitchFamily="34" charset="0"/>
              </a:rPr>
              <a:t>• Difficult 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language</a:t>
            </a:r>
            <a:endParaRPr lang="en-US" altLang="zh-TW" sz="3600" dirty="0">
              <a:latin typeface="Arial Rounded MT Bold" panose="020F0704030504030204" pitchFamily="34" charset="0"/>
            </a:endParaRPr>
          </a:p>
          <a:p>
            <a:r>
              <a:rPr lang="en-US" altLang="zh-TW" sz="3600" dirty="0">
                <a:latin typeface="Arial Rounded MT Bold" panose="020F0704030504030204" pitchFamily="34" charset="0"/>
              </a:rPr>
              <a:t>• Rude or inappropriate language 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that</a:t>
            </a:r>
          </a:p>
          <a:p>
            <a:r>
              <a:rPr lang="en-US" altLang="zh-TW" sz="3600" dirty="0">
                <a:latin typeface="Arial Rounded MT Bold" panose="020F0704030504030204" pitchFamily="34" charset="0"/>
              </a:rPr>
              <a:t> 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 may offend </a:t>
            </a:r>
            <a:r>
              <a:rPr lang="en-US" altLang="zh-TW" sz="3600" dirty="0">
                <a:latin typeface="Arial Rounded MT Bold" panose="020F0704030504030204" pitchFamily="34" charset="0"/>
              </a:rPr>
              <a:t>members of 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your audience</a:t>
            </a:r>
            <a:endParaRPr lang="en-US" altLang="zh-TW" sz="3600" dirty="0">
              <a:latin typeface="Arial Rounded MT Bold" panose="020F0704030504030204" pitchFamily="34" charset="0"/>
            </a:endParaRPr>
          </a:p>
          <a:p>
            <a:r>
              <a:rPr lang="en-US" altLang="zh-TW" sz="3600" dirty="0">
                <a:latin typeface="Arial Rounded MT Bold" panose="020F0704030504030204" pitchFamily="34" charset="0"/>
              </a:rPr>
              <a:t>• Over use of ‘he said’ or ‘she said’ by </a:t>
            </a:r>
            <a:endParaRPr lang="en-US" altLang="zh-TW" sz="3600" dirty="0" smtClean="0">
              <a:latin typeface="Arial Rounded MT Bold" panose="020F0704030504030204" pitchFamily="34" charset="0"/>
            </a:endParaRPr>
          </a:p>
          <a:p>
            <a:r>
              <a:rPr lang="en-US" altLang="zh-TW" sz="3600" dirty="0">
                <a:latin typeface="Arial Rounded MT Bold" panose="020F0704030504030204" pitchFamily="34" charset="0"/>
              </a:rPr>
              <a:t> </a:t>
            </a:r>
            <a:r>
              <a:rPr lang="en-US" altLang="zh-TW" sz="3600" dirty="0" smtClean="0">
                <a:latin typeface="Arial Rounded MT Bold" panose="020F0704030504030204" pitchFamily="34" charset="0"/>
              </a:rPr>
              <a:t> the narrator</a:t>
            </a:r>
            <a:endParaRPr lang="zh-TW" altLang="en-US" sz="3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dirty="0">
                <a:latin typeface="Arial Rounded MT Bold" panose="020F0704030504030204" pitchFamily="34" charset="0"/>
              </a:rPr>
              <a:t>Remember…</a:t>
            </a:r>
            <a:endParaRPr lang="zh-TW" altLang="en-US" sz="8000" dirty="0">
              <a:latin typeface="Arial Rounded MT Bold" panose="020F070403050403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988840"/>
            <a:ext cx="763284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5400" dirty="0">
                <a:latin typeface="Arial Rounded MT Bold" panose="020F0704030504030204" pitchFamily="34" charset="0"/>
              </a:rPr>
              <a:t>• Be </a:t>
            </a:r>
            <a:r>
              <a:rPr lang="en-US" altLang="zh-TW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confident.</a:t>
            </a:r>
            <a:endParaRPr lang="en-US" altLang="zh-TW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TW" sz="5400" dirty="0">
                <a:latin typeface="Arial Rounded MT Bold" panose="020F0704030504030204" pitchFamily="34" charset="0"/>
              </a:rPr>
              <a:t>• Speak </a:t>
            </a:r>
            <a:r>
              <a:rPr lang="en-US" altLang="zh-TW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clearly.</a:t>
            </a:r>
            <a:endParaRPr lang="en-US" altLang="zh-TW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TW" sz="5400" dirty="0">
                <a:latin typeface="Arial Rounded MT Bold" panose="020F0704030504030204" pitchFamily="34" charset="0"/>
              </a:rPr>
              <a:t>• Be </a:t>
            </a:r>
            <a:r>
              <a:rPr lang="en-US" altLang="zh-TW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enthusiastic.</a:t>
            </a:r>
            <a:endParaRPr lang="en-US" altLang="zh-TW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TW" sz="5400" dirty="0">
                <a:latin typeface="Arial Rounded MT Bold" panose="020F0704030504030204" pitchFamily="34" charset="0"/>
              </a:rPr>
              <a:t>• Have </a:t>
            </a:r>
            <a:r>
              <a:rPr lang="en-US" altLang="zh-TW" sz="5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fun</a:t>
            </a:r>
            <a:r>
              <a:rPr lang="en-US" altLang="zh-TW" sz="5400" dirty="0">
                <a:latin typeface="Arial Rounded MT Bold" panose="020F0704030504030204" pitchFamily="34" charset="0"/>
              </a:rPr>
              <a:t>!</a:t>
            </a:r>
            <a:endParaRPr lang="zh-TW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278688" cy="1470025"/>
          </a:xfrm>
        </p:spPr>
        <p:txBody>
          <a:bodyPr>
            <a:noAutofit/>
          </a:bodyPr>
          <a:lstStyle/>
          <a:p>
            <a:r>
              <a:rPr lang="en-US" altLang="zh-TW" sz="6600" b="1" dirty="0" smtClean="0">
                <a:solidFill>
                  <a:srgbClr val="7030A0"/>
                </a:solidFill>
                <a:latin typeface="Comic Sans MS" pitchFamily="66" charset="0"/>
              </a:rPr>
              <a:t>The Bremen Town Musicians</a:t>
            </a:r>
            <a:endParaRPr lang="zh-TW" altLang="en-US" sz="6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074" name="Picture 2" descr="「The Bremen Town Musicians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47" y="2407946"/>
            <a:ext cx="2945581" cy="44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The Bremen Town Musicians gif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07946"/>
            <a:ext cx="3279043" cy="44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「Bremen  Musicians gif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" y="2407946"/>
            <a:ext cx="2758595" cy="44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35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449889" y="8202573"/>
            <a:ext cx="6966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2"/>
              </a:rPr>
              <a:t>https://www.youtube.com/watch?v=-</a:t>
            </a:r>
            <a:r>
              <a:rPr lang="en-US" altLang="zh-TW" dirty="0" smtClean="0">
                <a:hlinkClick r:id="rId2"/>
              </a:rPr>
              <a:t>s_hj2_IHZI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pic>
        <p:nvPicPr>
          <p:cNvPr id="4098" name="Picture 2" descr="「Bremen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2" y="764704"/>
            <a:ext cx="8928993" cy="585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「bremen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648798" cy="48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1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bremen town musicians gif」的圖片搜尋結果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88640"/>
            <a:ext cx="9289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Bremen Town Musicians</a:t>
            </a:r>
            <a:endParaRPr lang="zh-TW" altLang="en-US" sz="60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「bremen town musicians gif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0"/>
            <a:ext cx="9144000" cy="689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5 曲目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-11272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6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518</Words>
  <Application>Microsoft Office PowerPoint</Application>
  <PresentationFormat>如螢幕大小 (4:3)</PresentationFormat>
  <Paragraphs>84</Paragraphs>
  <Slides>26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26</vt:i4>
      </vt:variant>
    </vt:vector>
  </HeadingPairs>
  <TitlesOfParts>
    <vt:vector size="36" baseType="lpstr">
      <vt:lpstr>微軟正黑體</vt:lpstr>
      <vt:lpstr>新細明體</vt:lpstr>
      <vt:lpstr>Arial</vt:lpstr>
      <vt:lpstr>Arial Rounded MT Bold</vt:lpstr>
      <vt:lpstr>Calibri</vt:lpstr>
      <vt:lpstr>Comic Sans MS</vt:lpstr>
      <vt:lpstr>Tahoma</vt:lpstr>
      <vt:lpstr>Wingdings</vt:lpstr>
      <vt:lpstr>Office 佈景主題</vt:lpstr>
      <vt:lpstr>Curtain Call</vt:lpstr>
      <vt:lpstr>PowerPoint 簡報</vt:lpstr>
      <vt:lpstr>PowerPoint 簡報</vt:lpstr>
      <vt:lpstr>PowerPoint 簡報</vt:lpstr>
      <vt:lpstr>PowerPoint 簡報</vt:lpstr>
      <vt:lpstr>Remember…</vt:lpstr>
      <vt:lpstr>The Bremen Town Musicians</vt:lpstr>
      <vt:lpstr>PowerPoint 簡報</vt:lpstr>
      <vt:lpstr>PowerPoint 簡報</vt:lpstr>
      <vt:lpstr>PowerPoint 簡報</vt:lpstr>
      <vt:lpstr>master主人</vt:lpstr>
      <vt:lpstr>set out/set out啟程</vt:lpstr>
      <vt:lpstr>hunting dog獵犬</vt:lpstr>
      <vt:lpstr>musicians</vt:lpstr>
      <vt:lpstr>on the way to… 在往某地的路上</vt:lpstr>
      <vt:lpstr>rooster公雞</vt:lpstr>
      <vt:lpstr>reach抵達</vt:lpstr>
      <vt:lpstr>meal餐</vt:lpstr>
      <vt:lpstr>robbers</vt:lpstr>
      <vt:lpstr>discuss討論</vt:lpstr>
      <vt:lpstr>come up with想出</vt:lpstr>
      <vt:lpstr>monster</vt:lpstr>
      <vt:lpstr>partnership</vt:lpstr>
      <vt:lpstr>Rules in RT’s competition</vt:lpstr>
      <vt:lpstr>PowerPoint 簡報</vt:lpstr>
      <vt:lpstr>Roles</vt:lpstr>
      <vt:lpstr>Homework in winter vacation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RT?</dc:title>
  <dc:creator>admin</dc:creator>
  <cp:lastModifiedBy>User</cp:lastModifiedBy>
  <cp:revision>63</cp:revision>
  <cp:lastPrinted>2018-01-22T04:14:31Z</cp:lastPrinted>
  <dcterms:created xsi:type="dcterms:W3CDTF">2014-06-24T02:49:17Z</dcterms:created>
  <dcterms:modified xsi:type="dcterms:W3CDTF">2018-01-22T07:11:39Z</dcterms:modified>
</cp:coreProperties>
</file>